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86" r:id="rId1"/>
  </p:sldMasterIdLst>
  <p:notesMasterIdLst>
    <p:notesMasterId r:id="rId21"/>
  </p:notesMasterIdLst>
  <p:sldIdLst>
    <p:sldId id="269" r:id="rId2"/>
    <p:sldId id="270" r:id="rId3"/>
    <p:sldId id="271" r:id="rId4"/>
    <p:sldId id="272" r:id="rId5"/>
    <p:sldId id="288" r:id="rId6"/>
    <p:sldId id="273" r:id="rId7"/>
    <p:sldId id="274" r:id="rId8"/>
    <p:sldId id="290" r:id="rId9"/>
    <p:sldId id="275" r:id="rId10"/>
    <p:sldId id="276" r:id="rId11"/>
    <p:sldId id="277" r:id="rId12"/>
    <p:sldId id="278" r:id="rId13"/>
    <p:sldId id="279" r:id="rId14"/>
    <p:sldId id="289" r:id="rId15"/>
    <p:sldId id="280" r:id="rId16"/>
    <p:sldId id="282" r:id="rId17"/>
    <p:sldId id="284" r:id="rId18"/>
    <p:sldId id="291" r:id="rId19"/>
    <p:sldId id="292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43" autoAdjust="0"/>
    <p:restoredTop sz="92515" autoAdjust="0"/>
  </p:normalViewPr>
  <p:slideViewPr>
    <p:cSldViewPr snapToGrid="0">
      <p:cViewPr varScale="1">
        <p:scale>
          <a:sx n="91" d="100"/>
          <a:sy n="91" d="100"/>
        </p:scale>
        <p:origin x="118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80659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8001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white"/>
                </a:solidFill>
              </a:rPr>
              <a:t>Your date comes here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Your footer comes here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e 7"/>
          <p:cNvGrpSpPr/>
          <p:nvPr userDrawn="1"/>
        </p:nvGrpSpPr>
        <p:grpSpPr>
          <a:xfrm>
            <a:off x="827584" y="519522"/>
            <a:ext cx="8316416" cy="1861459"/>
            <a:chOff x="827584" y="-936104"/>
            <a:chExt cx="8316416" cy="2481945"/>
          </a:xfrm>
        </p:grpSpPr>
        <p:sp>
          <p:nvSpPr>
            <p:cNvPr id="11" name="Triangle rectangle 10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kern="1200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827584" y="-936104"/>
              <a:ext cx="8316416" cy="2193911"/>
            </a:xfrm>
            <a:prstGeom prst="rect">
              <a:avLst/>
            </a:prstGeom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endParaRPr lang="en-US" sz="1800" b="1" kern="120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e 12"/>
          <p:cNvGrpSpPr/>
          <p:nvPr userDrawn="1"/>
        </p:nvGrpSpPr>
        <p:grpSpPr>
          <a:xfrm>
            <a:off x="827584" y="3082930"/>
            <a:ext cx="8316416" cy="942764"/>
            <a:chOff x="827584" y="288822"/>
            <a:chExt cx="8316416" cy="1257019"/>
          </a:xfrm>
        </p:grpSpPr>
        <p:sp>
          <p:nvSpPr>
            <p:cNvPr id="14" name="Triangle rectangle 13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kern="1200" dirty="0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827584" y="288822"/>
              <a:ext cx="8316416" cy="968985"/>
            </a:xfrm>
            <a:prstGeom prst="rect">
              <a:avLst/>
            </a:prstGeom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endParaRPr lang="en-US" sz="1800" b="1" kern="120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403350" y="790979"/>
            <a:ext cx="7416801" cy="1102519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15615" y="3163727"/>
            <a:ext cx="5688633" cy="565144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164289" y="2841780"/>
            <a:ext cx="1545881" cy="1159411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166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 userDrawn="1"/>
        </p:nvSpPr>
        <p:spPr>
          <a:xfrm rot="16200000" flipH="1">
            <a:off x="863588" y="1048834"/>
            <a:ext cx="216024" cy="288030"/>
          </a:xfrm>
          <a:prstGeom prst="rtTriangl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27584" y="141481"/>
            <a:ext cx="8316416" cy="9433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riangle rectangle 8"/>
          <p:cNvSpPr/>
          <p:nvPr userDrawn="1"/>
        </p:nvSpPr>
        <p:spPr>
          <a:xfrm flipH="1">
            <a:off x="827585" y="4569973"/>
            <a:ext cx="288032" cy="216023"/>
          </a:xfrm>
          <a:prstGeom prst="rtTriangl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0800000">
            <a:off x="827585" y="4785996"/>
            <a:ext cx="8316416" cy="3575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06146" y="4823144"/>
            <a:ext cx="2133600" cy="273844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 smtClean="0">
                <a:solidFill>
                  <a:prstClr val="white"/>
                </a:solidFill>
              </a:rPr>
              <a:t>Your date comes here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664434" y="4823144"/>
            <a:ext cx="2895600" cy="273844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Your footer comes here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6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white"/>
                </a:solidFill>
              </a:rPr>
              <a:t>Your date comes here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Your footer comes here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riangle rectangle 10"/>
          <p:cNvSpPr/>
          <p:nvPr userDrawn="1"/>
        </p:nvSpPr>
        <p:spPr>
          <a:xfrm rot="16200000" flipH="1">
            <a:off x="863588" y="2128954"/>
            <a:ext cx="216024" cy="288030"/>
          </a:xfrm>
          <a:prstGeom prst="rtTriangl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27584" y="519523"/>
            <a:ext cx="8316416" cy="164543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riangle rectangle 13"/>
          <p:cNvSpPr/>
          <p:nvPr userDrawn="1"/>
        </p:nvSpPr>
        <p:spPr>
          <a:xfrm rot="16200000" flipH="1">
            <a:off x="863588" y="3773667"/>
            <a:ext cx="216024" cy="288030"/>
          </a:xfrm>
          <a:prstGeom prst="rtTriangl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827584" y="3082930"/>
            <a:ext cx="8316416" cy="72673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 userDrawn="1">
            <p:ph type="ctrTitle" hasCustomPrompt="1"/>
          </p:nvPr>
        </p:nvSpPr>
        <p:spPr>
          <a:xfrm>
            <a:off x="1403350" y="790979"/>
            <a:ext cx="7416801" cy="1102519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115615" y="3163727"/>
            <a:ext cx="5688633" cy="565144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164289" y="2841780"/>
            <a:ext cx="1545881" cy="1159411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8447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 userDrawn="1"/>
        </p:nvSpPr>
        <p:spPr>
          <a:xfrm rot="16200000" flipH="1">
            <a:off x="863588" y="1048834"/>
            <a:ext cx="216024" cy="288030"/>
          </a:xfrm>
          <a:prstGeom prst="rtTriangl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27584" y="141481"/>
            <a:ext cx="8316416" cy="94335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riangle rectangle 8"/>
          <p:cNvSpPr/>
          <p:nvPr userDrawn="1"/>
        </p:nvSpPr>
        <p:spPr>
          <a:xfrm flipH="1">
            <a:off x="827585" y="4569973"/>
            <a:ext cx="288032" cy="216023"/>
          </a:xfrm>
          <a:prstGeom prst="rtTriangl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0800000">
            <a:off x="827585" y="4785996"/>
            <a:ext cx="8316416" cy="35750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06146" y="4823144"/>
            <a:ext cx="2133600" cy="273844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 smtClean="0">
                <a:solidFill>
                  <a:prstClr val="white"/>
                </a:solidFill>
              </a:rPr>
              <a:t>Your date comes here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664434" y="4823144"/>
            <a:ext cx="2895600" cy="273844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Your footer comes here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115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white"/>
                </a:solidFill>
              </a:rPr>
              <a:t>Your date comes here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Your footer comes here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13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 userDrawn="1"/>
        </p:nvGrpSpPr>
        <p:grpSpPr>
          <a:xfrm>
            <a:off x="827585" y="141480"/>
            <a:ext cx="8316417" cy="5002020"/>
            <a:chOff x="827584" y="188640"/>
            <a:chExt cx="8316417" cy="6669360"/>
          </a:xfrm>
        </p:grpSpPr>
        <p:grpSp>
          <p:nvGrpSpPr>
            <p:cNvPr id="8" name="Groupe 7"/>
            <p:cNvGrpSpPr/>
            <p:nvPr userDrawn="1"/>
          </p:nvGrpSpPr>
          <p:grpSpPr>
            <a:xfrm>
              <a:off x="827584" y="188640"/>
              <a:ext cx="8316416" cy="1545841"/>
              <a:chOff x="827584" y="0"/>
              <a:chExt cx="8316416" cy="1545841"/>
            </a:xfrm>
          </p:grpSpPr>
          <p:sp>
            <p:nvSpPr>
              <p:cNvPr id="11" name="Triangle rectangle 10"/>
              <p:cNvSpPr/>
              <p:nvPr userDrawn="1"/>
            </p:nvSpPr>
            <p:spPr>
              <a:xfrm rot="16200000" flipH="1">
                <a:off x="827584" y="1257810"/>
                <a:ext cx="288032" cy="288030"/>
              </a:xfrm>
              <a:prstGeom prst="rtTriangl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kern="1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827584" y="0"/>
                <a:ext cx="8316416" cy="1257807"/>
              </a:xfrm>
              <a:prstGeom prst="rect">
                <a:avLst/>
              </a:pr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0" rtlCol="0" anchor="ctr"/>
              <a:lstStyle/>
              <a:p>
                <a:endParaRPr lang="en-US" sz="1800" b="1" kern="1200" cap="small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riangle rectangle 8"/>
            <p:cNvSpPr/>
            <p:nvPr userDrawn="1"/>
          </p:nvSpPr>
          <p:spPr>
            <a:xfrm flipH="1">
              <a:off x="827585" y="6093298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kern="1200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827585" y="6381328"/>
              <a:ext cx="8316416" cy="476672"/>
            </a:xfrm>
            <a:prstGeom prst="rect">
              <a:avLst/>
            </a:prstGeom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endParaRPr lang="en-US" sz="1800" b="1" kern="120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>
                <a:solidFill>
                  <a:prstClr val="white"/>
                </a:solidFill>
              </a:rPr>
              <a:t>Your date comes here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Your footer comes here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1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white"/>
                </a:solidFill>
              </a:rPr>
              <a:t>Your date comes here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Your footer comes here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riangle rectangle 10"/>
          <p:cNvSpPr/>
          <p:nvPr userDrawn="1"/>
        </p:nvSpPr>
        <p:spPr>
          <a:xfrm rot="16200000" flipH="1">
            <a:off x="863588" y="2128954"/>
            <a:ext cx="216024" cy="288030"/>
          </a:xfrm>
          <a:prstGeom prst="rt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27584" y="519523"/>
            <a:ext cx="8316416" cy="164543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riangle rectangle 13"/>
          <p:cNvSpPr/>
          <p:nvPr userDrawn="1"/>
        </p:nvSpPr>
        <p:spPr>
          <a:xfrm rot="16200000" flipH="1">
            <a:off x="863588" y="3773667"/>
            <a:ext cx="216024" cy="288030"/>
          </a:xfrm>
          <a:prstGeom prst="rt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827584" y="3082930"/>
            <a:ext cx="8316416" cy="7267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 userDrawn="1">
            <p:ph type="ctrTitle" hasCustomPrompt="1"/>
          </p:nvPr>
        </p:nvSpPr>
        <p:spPr>
          <a:xfrm>
            <a:off x="1403350" y="790979"/>
            <a:ext cx="7416801" cy="1102519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115615" y="3163727"/>
            <a:ext cx="5688633" cy="565144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164289" y="2841780"/>
            <a:ext cx="1545881" cy="1159411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45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 userDrawn="1"/>
        </p:nvSpPr>
        <p:spPr>
          <a:xfrm rot="16200000" flipH="1">
            <a:off x="863588" y="1048834"/>
            <a:ext cx="216024" cy="288030"/>
          </a:xfrm>
          <a:prstGeom prst="rt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27584" y="141481"/>
            <a:ext cx="8316416" cy="9433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riangle rectangle 8"/>
          <p:cNvSpPr/>
          <p:nvPr userDrawn="1"/>
        </p:nvSpPr>
        <p:spPr>
          <a:xfrm flipH="1">
            <a:off x="827585" y="4569973"/>
            <a:ext cx="288032" cy="216023"/>
          </a:xfrm>
          <a:prstGeom prst="rt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0800000">
            <a:off x="827585" y="4785996"/>
            <a:ext cx="8316416" cy="3575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06146" y="4823144"/>
            <a:ext cx="2133600" cy="273844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 smtClean="0">
                <a:solidFill>
                  <a:prstClr val="white"/>
                </a:solidFill>
              </a:rPr>
              <a:t>Your date comes here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664434" y="4823144"/>
            <a:ext cx="2895600" cy="273844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Your footer comes here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89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white"/>
                </a:solidFill>
              </a:rPr>
              <a:t>Your date comes here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Your footer comes here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riangle rectangle 10"/>
          <p:cNvSpPr/>
          <p:nvPr userDrawn="1"/>
        </p:nvSpPr>
        <p:spPr>
          <a:xfrm rot="16200000" flipH="1">
            <a:off x="863588" y="2128954"/>
            <a:ext cx="216024" cy="288030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27584" y="519523"/>
            <a:ext cx="8316416" cy="164543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riangle rectangle 13"/>
          <p:cNvSpPr/>
          <p:nvPr userDrawn="1"/>
        </p:nvSpPr>
        <p:spPr>
          <a:xfrm rot="16200000" flipH="1">
            <a:off x="863588" y="3773667"/>
            <a:ext cx="216024" cy="288030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827584" y="3082930"/>
            <a:ext cx="8316416" cy="72673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 userDrawn="1">
            <p:ph type="ctrTitle" hasCustomPrompt="1"/>
          </p:nvPr>
        </p:nvSpPr>
        <p:spPr>
          <a:xfrm>
            <a:off x="1403350" y="790979"/>
            <a:ext cx="7416801" cy="1102519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115615" y="3163727"/>
            <a:ext cx="5688633" cy="565144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164289" y="2841780"/>
            <a:ext cx="1545881" cy="1159411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639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 userDrawn="1"/>
        </p:nvSpPr>
        <p:spPr>
          <a:xfrm rot="16200000" flipH="1">
            <a:off x="863588" y="1048834"/>
            <a:ext cx="216024" cy="288030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27584" y="141481"/>
            <a:ext cx="8316416" cy="94335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riangle rectangle 8"/>
          <p:cNvSpPr/>
          <p:nvPr userDrawn="1"/>
        </p:nvSpPr>
        <p:spPr>
          <a:xfrm flipH="1">
            <a:off x="827585" y="4569973"/>
            <a:ext cx="288032" cy="216023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0800000">
            <a:off x="827585" y="4785996"/>
            <a:ext cx="8316416" cy="3575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06146" y="4823144"/>
            <a:ext cx="2133600" cy="273844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 smtClean="0">
                <a:solidFill>
                  <a:prstClr val="white"/>
                </a:solidFill>
              </a:rPr>
              <a:t>Your date comes here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664434" y="4823144"/>
            <a:ext cx="2895600" cy="273844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Your footer comes here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82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white"/>
                </a:solidFill>
              </a:rPr>
              <a:t>Your date comes here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Your footer comes here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riangle rectangle 10"/>
          <p:cNvSpPr/>
          <p:nvPr userDrawn="1"/>
        </p:nvSpPr>
        <p:spPr>
          <a:xfrm rot="16200000" flipH="1">
            <a:off x="863588" y="2128954"/>
            <a:ext cx="216024" cy="288030"/>
          </a:xfrm>
          <a:prstGeom prst="rtTriangle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27584" y="519523"/>
            <a:ext cx="8316416" cy="16454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riangle rectangle 13"/>
          <p:cNvSpPr/>
          <p:nvPr userDrawn="1"/>
        </p:nvSpPr>
        <p:spPr>
          <a:xfrm rot="16200000" flipH="1">
            <a:off x="863588" y="3773667"/>
            <a:ext cx="216024" cy="288030"/>
          </a:xfrm>
          <a:prstGeom prst="rtTriangle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827584" y="3082930"/>
            <a:ext cx="8316416" cy="72673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 userDrawn="1">
            <p:ph type="ctrTitle" hasCustomPrompt="1"/>
          </p:nvPr>
        </p:nvSpPr>
        <p:spPr>
          <a:xfrm>
            <a:off x="1403350" y="790979"/>
            <a:ext cx="7416801" cy="1102519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115615" y="3163727"/>
            <a:ext cx="5688633" cy="565144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164289" y="2841780"/>
            <a:ext cx="1545881" cy="1159411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716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 userDrawn="1"/>
        </p:nvSpPr>
        <p:spPr>
          <a:xfrm rot="16200000" flipH="1">
            <a:off x="863588" y="1048834"/>
            <a:ext cx="216024" cy="288030"/>
          </a:xfrm>
          <a:prstGeom prst="rtTriangle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27584" y="141481"/>
            <a:ext cx="8316416" cy="94335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riangle rectangle 8"/>
          <p:cNvSpPr/>
          <p:nvPr userDrawn="1"/>
        </p:nvSpPr>
        <p:spPr>
          <a:xfrm flipH="1">
            <a:off x="827585" y="4569973"/>
            <a:ext cx="288032" cy="216023"/>
          </a:xfrm>
          <a:prstGeom prst="rtTriangle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0800000">
            <a:off x="827585" y="4785996"/>
            <a:ext cx="8316416" cy="3575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06146" y="4823144"/>
            <a:ext cx="2133600" cy="273844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 smtClean="0">
                <a:solidFill>
                  <a:prstClr val="white"/>
                </a:solidFill>
              </a:rPr>
              <a:t>Your date comes here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664434" y="4823144"/>
            <a:ext cx="2895600" cy="273844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Your footer comes here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white"/>
                </a:solidFill>
              </a:rPr>
              <a:t>Your date comes here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Your footer comes here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riangle rectangle 10"/>
          <p:cNvSpPr/>
          <p:nvPr userDrawn="1"/>
        </p:nvSpPr>
        <p:spPr>
          <a:xfrm rot="16200000" flipH="1">
            <a:off x="863588" y="2128954"/>
            <a:ext cx="216024" cy="288030"/>
          </a:xfrm>
          <a:prstGeom prst="rtTriangl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27584" y="519523"/>
            <a:ext cx="8316416" cy="164543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riangle rectangle 13"/>
          <p:cNvSpPr/>
          <p:nvPr userDrawn="1"/>
        </p:nvSpPr>
        <p:spPr>
          <a:xfrm rot="16200000" flipH="1">
            <a:off x="863588" y="3773667"/>
            <a:ext cx="216024" cy="288030"/>
          </a:xfrm>
          <a:prstGeom prst="rtTriangl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827584" y="3082930"/>
            <a:ext cx="8316416" cy="72673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2500" rtlCol="0" anchor="ctr"/>
          <a:lstStyle/>
          <a:p>
            <a:endParaRPr lang="en-US" sz="1800" b="1" kern="1200" cap="small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 userDrawn="1">
            <p:ph type="ctrTitle" hasCustomPrompt="1"/>
          </p:nvPr>
        </p:nvSpPr>
        <p:spPr>
          <a:xfrm>
            <a:off x="1403350" y="790979"/>
            <a:ext cx="7416801" cy="1102519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115615" y="3163727"/>
            <a:ext cx="5688633" cy="565144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164289" y="2841780"/>
            <a:ext cx="1545881" cy="1159411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138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115616" cy="51435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1200" dirty="0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 userDrawn="1">
            <p:ph type="title"/>
          </p:nvPr>
        </p:nvSpPr>
        <p:spPr>
          <a:xfrm>
            <a:off x="1403350" y="262118"/>
            <a:ext cx="7416800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 userDrawn="1">
            <p:ph type="body" idx="1"/>
          </p:nvPr>
        </p:nvSpPr>
        <p:spPr>
          <a:xfrm>
            <a:off x="1403350" y="1200151"/>
            <a:ext cx="741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 userDrawn="1">
            <p:ph type="dt" sz="half" idx="2"/>
          </p:nvPr>
        </p:nvSpPr>
        <p:spPr>
          <a:xfrm>
            <a:off x="6706146" y="48231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kern="120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Your date comes here</a:t>
            </a:r>
            <a:endParaRPr lang="en-US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 userDrawn="1">
            <p:ph type="ftr" sz="quarter" idx="3"/>
          </p:nvPr>
        </p:nvSpPr>
        <p:spPr>
          <a:xfrm>
            <a:off x="3664434" y="482314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kern="120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Your footer comes here</a:t>
            </a:r>
            <a:endParaRPr lang="en-US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4"/>
          </p:nvPr>
        </p:nvSpPr>
        <p:spPr>
          <a:xfrm>
            <a:off x="1384722" y="48231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4F5037F2-DC85-406A-A4EA-1E681A25B4F8}" type="slidenum">
              <a:rPr lang="en-US" kern="120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/>
              <a:t>‹N°›</a:t>
            </a:fld>
            <a:endParaRPr lang="en-US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41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p:hf hdr="0"/>
  <p:txStyles>
    <p:titleStyle>
      <a:lvl1pPr algn="ctr" defTabSz="6858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2" charset="0"/>
          <a:ea typeface="Helvetica" pitchFamily="2" charset="0"/>
          <a:cs typeface="Helvetica" pitchFamily="2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" sz="3200" dirty="0"/>
              <a:t>Ultrabrand’s Journey to a Smarter Web Analytics Product Offering</a:t>
            </a:r>
            <a:endParaRPr lang="en-US" sz="3200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algn="l"/>
            <a:r>
              <a:rPr lang="en-US" sz="2200" dirty="0" smtClean="0"/>
              <a:t>Case analysis by </a:t>
            </a:r>
            <a:endParaRPr lang="en-US" sz="2200" dirty="0"/>
          </a:p>
        </p:txBody>
      </p:sp>
      <p:pic>
        <p:nvPicPr>
          <p:cNvPr id="7" name="Shape 56"/>
          <p:cNvPicPr preferRelativeResize="0"/>
          <p:nvPr>
            <p:custDataLst>
              <p:tags r:id="rId3"/>
            </p:custDataLst>
          </p:nvPr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56281" y="2739457"/>
            <a:ext cx="5902659" cy="1418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799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" sz="3200" dirty="0"/>
              <a:t>Inspectlet </a:t>
            </a:r>
            <a:r>
              <a:rPr lang="fr" sz="3200" dirty="0" smtClean="0"/>
              <a:t>: White-Label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en-US" b="1" u="sng" dirty="0">
                <a:solidFill>
                  <a:srgbClr val="000000"/>
                </a:solidFill>
                <a:highlight>
                  <a:srgbClr val="FFFFFF"/>
                </a:highlight>
              </a:rPr>
              <a:t>Disadvantages</a:t>
            </a:r>
          </a:p>
          <a:p>
            <a:pPr lvl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Monthly fee as long as using the software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Not owner of the software code (dependence)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General solution may require changes in business practices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09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" sz="3200" dirty="0" smtClean="0"/>
              <a:t>Whitecap : Custom built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b="1" u="sng" dirty="0" smtClean="0">
                <a:solidFill>
                  <a:srgbClr val="000000"/>
                </a:solidFill>
              </a:rPr>
              <a:t>Advantages</a:t>
            </a:r>
          </a:p>
          <a:p>
            <a:pPr lvl="0">
              <a:spcBef>
                <a:spcPts val="0"/>
              </a:spcBef>
              <a:buNone/>
            </a:pPr>
            <a:endParaRPr lang="fr" b="1" u="sng" dirty="0">
              <a:solidFill>
                <a:srgbClr val="000000"/>
              </a:solidFill>
            </a:endParaRP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fr" sz="1800" dirty="0" smtClean="0">
                <a:solidFill>
                  <a:srgbClr val="000000"/>
                </a:solidFill>
              </a:rPr>
              <a:t>90% of customer retention 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fr" sz="1800" dirty="0" smtClean="0">
                <a:solidFill>
                  <a:srgbClr val="000000"/>
                </a:solidFill>
              </a:rPr>
              <a:t>Easy </a:t>
            </a:r>
            <a:r>
              <a:rPr lang="fr" sz="1800" dirty="0">
                <a:solidFill>
                  <a:srgbClr val="000000"/>
                </a:solidFill>
              </a:rPr>
              <a:t>user interface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</a:rPr>
              <a:t>Custom build to fit Ultrabrand’s </a:t>
            </a:r>
            <a:r>
              <a:rPr lang="fr" sz="1800" dirty="0" smtClean="0">
                <a:solidFill>
                  <a:srgbClr val="000000"/>
                </a:solidFill>
              </a:rPr>
              <a:t>needs</a:t>
            </a:r>
            <a:endParaRPr lang="fr" sz="1800" dirty="0">
              <a:solidFill>
                <a:srgbClr val="000000"/>
              </a:solidFill>
            </a:endParaRP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</a:rPr>
              <a:t>Would allow Ultrabrand to compete in crowded marketplaces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</a:rPr>
              <a:t>The code of the solution is own 100% by Ultrabrand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</a:rPr>
              <a:t>Whitecap </a:t>
            </a:r>
            <a:r>
              <a:rPr lang="fr" sz="1800" dirty="0" smtClean="0">
                <a:solidFill>
                  <a:srgbClr val="000000"/>
                </a:solidFill>
              </a:rPr>
              <a:t>offers </a:t>
            </a:r>
            <a:r>
              <a:rPr lang="fr" sz="1800" dirty="0">
                <a:solidFill>
                  <a:srgbClr val="000000"/>
                </a:solidFill>
              </a:rPr>
              <a:t>24/7 coverage for </a:t>
            </a:r>
            <a:r>
              <a:rPr lang="fr" sz="1800" dirty="0" smtClean="0">
                <a:solidFill>
                  <a:srgbClr val="000000"/>
                </a:solidFill>
              </a:rPr>
              <a:t>clients</a:t>
            </a:r>
            <a:endParaRPr lang="fr" sz="1800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3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" sz="3200" dirty="0" smtClean="0"/>
              <a:t>Whitecap : Custom built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fr" b="1" u="sng" dirty="0" smtClean="0">
                <a:solidFill>
                  <a:srgbClr val="000000"/>
                </a:solidFill>
              </a:rPr>
              <a:t>Disadvantages</a:t>
            </a:r>
          </a:p>
          <a:p>
            <a:pPr lvl="0">
              <a:spcBef>
                <a:spcPts val="0"/>
              </a:spcBef>
              <a:buNone/>
            </a:pPr>
            <a:endParaRPr lang="fr" b="1" u="sng" dirty="0">
              <a:solidFill>
                <a:srgbClr val="000000"/>
              </a:solidFill>
            </a:endParaRP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fr" sz="1800" dirty="0" smtClean="0">
                <a:solidFill>
                  <a:srgbClr val="000000"/>
                </a:solidFill>
              </a:rPr>
              <a:t>Deployment will take time (requirements analysis + design)</a:t>
            </a:r>
            <a:endParaRPr lang="fr" sz="1800" dirty="0">
              <a:solidFill>
                <a:srgbClr val="000000"/>
              </a:solidFill>
            </a:endParaRP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fr-CA" sz="1800" dirty="0" smtClean="0">
                <a:solidFill>
                  <a:srgbClr val="000000"/>
                </a:solidFill>
              </a:rPr>
              <a:t>O</a:t>
            </a:r>
            <a:r>
              <a:rPr lang="fr" sz="1800" dirty="0" smtClean="0">
                <a:solidFill>
                  <a:srgbClr val="000000"/>
                </a:solidFill>
              </a:rPr>
              <a:t>bligation to pay $12,000 in consultation</a:t>
            </a:r>
            <a:endParaRPr lang="fr" sz="1800" dirty="0">
              <a:solidFill>
                <a:srgbClr val="000000"/>
              </a:solidFill>
            </a:endParaRP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fr" sz="1800" dirty="0" smtClean="0">
                <a:solidFill>
                  <a:srgbClr val="000000"/>
                </a:solidFill>
              </a:rPr>
              <a:t>Custom build software : $50,000</a:t>
            </a:r>
            <a:endParaRPr lang="fr" sz="1800" dirty="0">
              <a:solidFill>
                <a:srgbClr val="000000"/>
              </a:solidFill>
            </a:endParaRP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fr" sz="1800" dirty="0" smtClean="0">
                <a:solidFill>
                  <a:srgbClr val="000000"/>
                </a:solidFill>
              </a:rPr>
              <a:t>T</a:t>
            </a:r>
            <a:r>
              <a:rPr lang="fr-CA" sz="1800" dirty="0" smtClean="0">
                <a:solidFill>
                  <a:srgbClr val="000000"/>
                </a:solidFill>
              </a:rPr>
              <a:t>o</a:t>
            </a:r>
            <a:r>
              <a:rPr lang="fr" sz="1800" dirty="0" smtClean="0">
                <a:solidFill>
                  <a:srgbClr val="000000"/>
                </a:solidFill>
              </a:rPr>
              <a:t>tal cost of $62,000 represent 65% of the company net income</a:t>
            </a:r>
            <a:endParaRPr lang="fr" sz="1800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1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" sz="3200" dirty="0"/>
              <a:t>BI </a:t>
            </a:r>
            <a:r>
              <a:rPr lang="fr" sz="3200" dirty="0" smtClean="0"/>
              <a:t>analyst solution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 u="sng" dirty="0">
                <a:solidFill>
                  <a:srgbClr val="000000"/>
                </a:solidFill>
              </a:rPr>
              <a:t>Advantages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en-US" sz="1800" dirty="0">
                <a:solidFill>
                  <a:srgbClr val="000000"/>
                </a:solidFill>
              </a:rPr>
              <a:t>Continuity of actual </a:t>
            </a:r>
            <a:r>
              <a:rPr lang="en-US" sz="1800" dirty="0" smtClean="0">
                <a:solidFill>
                  <a:srgbClr val="000000"/>
                </a:solidFill>
              </a:rPr>
              <a:t>services</a:t>
            </a:r>
            <a:endParaRPr lang="en-US" sz="1800" dirty="0">
              <a:solidFill>
                <a:srgbClr val="000000"/>
              </a:solidFill>
            </a:endParaRP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en-US" sz="1800" dirty="0">
                <a:solidFill>
                  <a:srgbClr val="000000"/>
                </a:solidFill>
              </a:rPr>
              <a:t>Personalized reporting for each </a:t>
            </a:r>
            <a:r>
              <a:rPr lang="en-US" sz="1800" dirty="0" smtClean="0">
                <a:solidFill>
                  <a:srgbClr val="000000"/>
                </a:solidFill>
              </a:rPr>
              <a:t>client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en-US" sz="1800" dirty="0" smtClean="0">
                <a:solidFill>
                  <a:srgbClr val="000000"/>
                </a:solidFill>
              </a:rPr>
              <a:t>Opening paths to several new and reoccurring revenue streams for the future</a:t>
            </a:r>
          </a:p>
          <a:p>
            <a:pPr lvl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r>
              <a:rPr lang="en-US" b="1" u="sng" dirty="0">
                <a:solidFill>
                  <a:srgbClr val="000000"/>
                </a:solidFill>
              </a:rPr>
              <a:t>Disadvantages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en-US" sz="1800" dirty="0">
                <a:solidFill>
                  <a:srgbClr val="000000"/>
                </a:solidFill>
              </a:rPr>
              <a:t>Risks </a:t>
            </a:r>
            <a:r>
              <a:rPr lang="en-US" sz="1800" dirty="0" smtClean="0">
                <a:solidFill>
                  <a:srgbClr val="000000"/>
                </a:solidFill>
              </a:rPr>
              <a:t>that the BI analyst won’t fit </a:t>
            </a:r>
            <a:r>
              <a:rPr lang="en-US" sz="1800" dirty="0" err="1" smtClean="0">
                <a:solidFill>
                  <a:srgbClr val="000000"/>
                </a:solidFill>
              </a:rPr>
              <a:t>Ultrabrand’s</a:t>
            </a:r>
            <a:r>
              <a:rPr lang="en-US" sz="1800" dirty="0" smtClean="0">
                <a:solidFill>
                  <a:srgbClr val="000000"/>
                </a:solidFill>
              </a:rPr>
              <a:t> needs</a:t>
            </a:r>
            <a:endParaRPr lang="en-US" sz="1800" dirty="0">
              <a:solidFill>
                <a:srgbClr val="000000"/>
              </a:solidFill>
            </a:endParaRP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en-US" sz="1800" dirty="0">
                <a:solidFill>
                  <a:srgbClr val="000000"/>
                </a:solidFill>
              </a:rPr>
              <a:t>Delay (recruitment + training of the analyst on best practices)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en-US" sz="1800" dirty="0" smtClean="0">
                <a:solidFill>
                  <a:srgbClr val="000000"/>
                </a:solidFill>
              </a:rPr>
              <a:t>Less potential benefits in </a:t>
            </a:r>
            <a:r>
              <a:rPr lang="en-US" sz="1800" dirty="0">
                <a:solidFill>
                  <a:srgbClr val="000000"/>
                </a:solidFill>
              </a:rPr>
              <a:t>the short, medium and long </a:t>
            </a:r>
            <a:r>
              <a:rPr lang="en-US" sz="1800" dirty="0" smtClean="0">
                <a:solidFill>
                  <a:srgbClr val="000000"/>
                </a:solidFill>
              </a:rPr>
              <a:t>term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2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" sz="3200" dirty="0"/>
              <a:t>Plan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" sz="1800" dirty="0" smtClean="0">
                <a:highlight>
                  <a:srgbClr val="FFFFFF"/>
                </a:highlight>
              </a:rPr>
              <a:t>Case </a:t>
            </a:r>
            <a:r>
              <a:rPr lang="fr" sz="1800" dirty="0">
                <a:highlight>
                  <a:srgbClr val="FFFFFF"/>
                </a:highlight>
              </a:rPr>
              <a:t>and Ultrabrand analysis</a:t>
            </a:r>
          </a:p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" sz="1800" dirty="0" smtClean="0">
                <a:highlight>
                  <a:srgbClr val="FFFFFF"/>
                </a:highlight>
              </a:rPr>
              <a:t>Increasing </a:t>
            </a:r>
            <a:r>
              <a:rPr lang="fr" sz="1800" dirty="0">
                <a:highlight>
                  <a:srgbClr val="FFFFFF"/>
                </a:highlight>
              </a:rPr>
              <a:t>needs of </a:t>
            </a:r>
            <a:r>
              <a:rPr lang="fr" sz="1800" dirty="0" smtClean="0">
                <a:highlight>
                  <a:srgbClr val="FFFFFF"/>
                </a:highlight>
              </a:rPr>
              <a:t>web </a:t>
            </a:r>
            <a:r>
              <a:rPr lang="fr" sz="1800" dirty="0">
                <a:highlight>
                  <a:srgbClr val="FFFFFF"/>
                </a:highlight>
              </a:rPr>
              <a:t>analytics</a:t>
            </a:r>
          </a:p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" sz="1800" dirty="0" smtClean="0">
                <a:highlight>
                  <a:srgbClr val="FFFFFF"/>
                </a:highlight>
              </a:rPr>
              <a:t>Descriptions </a:t>
            </a:r>
            <a:r>
              <a:rPr lang="fr" sz="1800" dirty="0">
                <a:highlight>
                  <a:srgbClr val="FFFFFF"/>
                </a:highlight>
              </a:rPr>
              <a:t>of the 3 options :</a:t>
            </a:r>
          </a:p>
          <a:p>
            <a:pPr marL="971550" lvl="0" indent="-28575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Inspectlet </a:t>
            </a: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: White-Label</a:t>
            </a:r>
            <a:endParaRPr lang="fr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971550" lvl="0" indent="-28575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Whitecap : Custom-built</a:t>
            </a:r>
          </a:p>
          <a:p>
            <a:pPr marL="971550" lvl="0" indent="-28575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BI </a:t>
            </a: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nalyst solution</a:t>
            </a:r>
            <a:endParaRPr lang="fr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228600" lvl="0" indent="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None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4. </a:t>
            </a:r>
            <a:r>
              <a:rPr lang="fr" sz="1800" b="1" dirty="0" smtClean="0">
                <a:solidFill>
                  <a:srgbClr val="FF0000"/>
                </a:solidFill>
                <a:highlight>
                  <a:srgbClr val="FFFFFF"/>
                </a:highlight>
              </a:rPr>
              <a:t>Recommandation</a:t>
            </a:r>
          </a:p>
          <a:p>
            <a:pPr marL="228600" lvl="0" indent="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None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5. Implementation and Action planning</a:t>
            </a:r>
          </a:p>
          <a:p>
            <a:endParaRPr lang="fr-CA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14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4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" sz="3200" dirty="0" smtClean="0"/>
              <a:t>Recommendation – Short term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" b="1" u="sng" dirty="0" smtClean="0">
                <a:solidFill>
                  <a:srgbClr val="000000"/>
                </a:solidFill>
              </a:rPr>
              <a:t>Inspectlet </a:t>
            </a:r>
            <a:r>
              <a:rPr lang="fr" b="1" u="sng" dirty="0">
                <a:solidFill>
                  <a:srgbClr val="000000"/>
                </a:solidFill>
              </a:rPr>
              <a:t>(short term solution</a:t>
            </a:r>
            <a:r>
              <a:rPr lang="fr" b="1" u="sng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fr" b="1" u="sng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fr" sz="1800" dirty="0" smtClean="0">
                <a:solidFill>
                  <a:srgbClr val="000000"/>
                </a:solidFill>
              </a:rPr>
              <a:t>Quick implementation may retain Xu-Dermatology</a:t>
            </a:r>
          </a:p>
          <a:p>
            <a:pPr>
              <a:spcBef>
                <a:spcPts val="0"/>
              </a:spcBef>
            </a:pPr>
            <a:r>
              <a:rPr lang="fr" sz="1800" dirty="0" smtClean="0">
                <a:solidFill>
                  <a:srgbClr val="000000"/>
                </a:solidFill>
              </a:rPr>
              <a:t>Bolstering the company’s main lacklustre (web analytics)</a:t>
            </a:r>
          </a:p>
          <a:p>
            <a:pPr>
              <a:spcBef>
                <a:spcPts val="0"/>
              </a:spcBef>
            </a:pPr>
            <a:r>
              <a:rPr lang="fr" sz="1800" dirty="0" smtClean="0">
                <a:solidFill>
                  <a:srgbClr val="000000"/>
                </a:solidFill>
              </a:rPr>
              <a:t>Ultrabrand can generate quick working capital, so they can cover the consultant costs of the custom-made so</a:t>
            </a:r>
            <a:r>
              <a:rPr lang="fr-CA" sz="1800" dirty="0" smtClean="0">
                <a:solidFill>
                  <a:srgbClr val="000000"/>
                </a:solidFill>
              </a:rPr>
              <a:t>lu</a:t>
            </a:r>
            <a:r>
              <a:rPr lang="fr" sz="1800" dirty="0" smtClean="0">
                <a:solidFill>
                  <a:srgbClr val="000000"/>
                </a:solidFill>
              </a:rPr>
              <a:t>tion</a:t>
            </a:r>
          </a:p>
          <a:p>
            <a:pPr>
              <a:spcBef>
                <a:spcPts val="0"/>
              </a:spcBef>
            </a:pPr>
            <a:r>
              <a:rPr lang="fr" sz="1800" dirty="0" smtClean="0">
                <a:solidFill>
                  <a:srgbClr val="000000"/>
                </a:solidFill>
              </a:rPr>
              <a:t>No annual subscription required</a:t>
            </a:r>
          </a:p>
          <a:p>
            <a:pPr>
              <a:spcBef>
                <a:spcPts val="0"/>
              </a:spcBef>
            </a:pPr>
            <a:r>
              <a:rPr lang="fr-CA" sz="1800" dirty="0" err="1"/>
              <a:t>Take</a:t>
            </a:r>
            <a:r>
              <a:rPr lang="fr-CA" sz="1800" dirty="0"/>
              <a:t> </a:t>
            </a:r>
            <a:r>
              <a:rPr lang="fr-CA" sz="1800" dirty="0" err="1"/>
              <a:t>advantage</a:t>
            </a:r>
            <a:r>
              <a:rPr lang="fr-CA" sz="1800" dirty="0"/>
              <a:t> of the </a:t>
            </a:r>
            <a:r>
              <a:rPr lang="fr-CA" sz="1800" dirty="0" err="1"/>
              <a:t>growing</a:t>
            </a:r>
            <a:r>
              <a:rPr lang="fr-CA" sz="1800" dirty="0"/>
              <a:t> trend of web </a:t>
            </a:r>
            <a:r>
              <a:rPr lang="fr-CA" sz="1800" dirty="0" err="1"/>
              <a:t>analytics</a:t>
            </a:r>
            <a:endParaRPr lang="fr-CA" sz="1800" dirty="0"/>
          </a:p>
          <a:p>
            <a:pPr>
              <a:spcBef>
                <a:spcPts val="0"/>
              </a:spcBef>
            </a:pPr>
            <a:endParaRPr lang="fr" sz="1800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15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8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Recommendation – Mid to long term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" b="1" u="sng" dirty="0">
                <a:solidFill>
                  <a:srgbClr val="000000"/>
                </a:solidFill>
              </a:rPr>
              <a:t>Whitecap (mid and </a:t>
            </a:r>
            <a:r>
              <a:rPr lang="fr" b="1" u="sng" dirty="0" smtClean="0">
                <a:solidFill>
                  <a:srgbClr val="000000"/>
                </a:solidFill>
              </a:rPr>
              <a:t>long-term</a:t>
            </a:r>
            <a:r>
              <a:rPr lang="fr" b="1" u="sng" dirty="0">
                <a:solidFill>
                  <a:srgbClr val="000000"/>
                </a:solidFill>
              </a:rPr>
              <a:t>)</a:t>
            </a:r>
          </a:p>
          <a:p>
            <a:pPr lvl="0">
              <a:spcBef>
                <a:spcPts val="0"/>
              </a:spcBef>
              <a:buNone/>
            </a:pPr>
            <a:endParaRPr lang="fr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fr" sz="1800" dirty="0" smtClean="0">
                <a:solidFill>
                  <a:srgbClr val="000000"/>
                </a:solidFill>
              </a:rPr>
              <a:t>Offer a web analytics solution that fits cl</a:t>
            </a:r>
            <a:r>
              <a:rPr lang="fr-CA" sz="1800" dirty="0" err="1" smtClean="0">
                <a:solidFill>
                  <a:srgbClr val="000000"/>
                </a:solidFill>
              </a:rPr>
              <a:t>ie</a:t>
            </a:r>
            <a:r>
              <a:rPr lang="fr" sz="1800" dirty="0" smtClean="0">
                <a:solidFill>
                  <a:srgbClr val="000000"/>
                </a:solidFill>
              </a:rPr>
              <a:t>nt needs</a:t>
            </a:r>
          </a:p>
          <a:p>
            <a:pPr>
              <a:spcBef>
                <a:spcPts val="0"/>
              </a:spcBef>
            </a:pPr>
            <a:r>
              <a:rPr lang="fr" sz="1800" dirty="0" smtClean="0">
                <a:solidFill>
                  <a:srgbClr val="000000"/>
                </a:solidFill>
              </a:rPr>
              <a:t>Easy user interface</a:t>
            </a:r>
          </a:p>
          <a:p>
            <a:pPr>
              <a:spcBef>
                <a:spcPts val="0"/>
              </a:spcBef>
            </a:pPr>
            <a:r>
              <a:rPr lang="fr" sz="1800" dirty="0" smtClean="0">
                <a:solidFill>
                  <a:srgbClr val="000000"/>
                </a:solidFill>
              </a:rPr>
              <a:t>Increase company valuations as an asset when it comes to sell</a:t>
            </a:r>
          </a:p>
          <a:p>
            <a:pPr>
              <a:spcBef>
                <a:spcPts val="0"/>
              </a:spcBef>
            </a:pPr>
            <a:r>
              <a:rPr lang="fr" sz="1800" dirty="0" smtClean="0">
                <a:solidFill>
                  <a:srgbClr val="000000"/>
                </a:solidFill>
              </a:rPr>
              <a:t>Generate the best revenue on the mid and long term over the other solution</a:t>
            </a:r>
          </a:p>
          <a:p>
            <a:pPr>
              <a:spcBef>
                <a:spcPts val="0"/>
              </a:spcBef>
            </a:pPr>
            <a:r>
              <a:rPr lang="fr" sz="1800" dirty="0" smtClean="0">
                <a:solidFill>
                  <a:srgbClr val="000000"/>
                </a:solidFill>
              </a:rPr>
              <a:t>Would allow Ultrabrand to keep his leading position</a:t>
            </a:r>
            <a:endParaRPr lang="fr" sz="1800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16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fr-CA" sz="3200" dirty="0" smtClean="0"/>
              <a:t>Challenges/</a:t>
            </a:r>
            <a:r>
              <a:rPr lang="fr-CA" sz="3200" dirty="0" err="1" smtClean="0"/>
              <a:t>risks</a:t>
            </a:r>
            <a:r>
              <a:rPr lang="fr-CA" sz="3200" dirty="0" smtClean="0"/>
              <a:t> </a:t>
            </a:r>
            <a:r>
              <a:rPr lang="fr-CA" sz="3200" dirty="0" err="1" smtClean="0"/>
              <a:t>turn</a:t>
            </a:r>
            <a:r>
              <a:rPr lang="fr-CA" sz="3200" dirty="0" smtClean="0"/>
              <a:t> </a:t>
            </a:r>
            <a:r>
              <a:rPr lang="fr-CA" sz="3200" dirty="0" err="1" smtClean="0"/>
              <a:t>into</a:t>
            </a:r>
            <a:r>
              <a:rPr lang="fr-CA" sz="3200" dirty="0" smtClean="0"/>
              <a:t> </a:t>
            </a:r>
            <a:r>
              <a:rPr lang="fr-CA" sz="3200" dirty="0" err="1" smtClean="0"/>
              <a:t>opportunities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CA" b="1" u="sng" dirty="0" smtClean="0"/>
              <a:t>Challenges/</a:t>
            </a:r>
            <a:r>
              <a:rPr lang="fr-CA" b="1" u="sng" dirty="0" err="1" smtClean="0"/>
              <a:t>risks</a:t>
            </a:r>
            <a:endParaRPr lang="fr-CA" b="1" u="sng" dirty="0" smtClean="0"/>
          </a:p>
          <a:p>
            <a:r>
              <a:rPr lang="fr-CA" dirty="0" err="1" smtClean="0"/>
              <a:t>Failure</a:t>
            </a:r>
            <a:r>
              <a:rPr lang="fr-CA" dirty="0" smtClean="0"/>
              <a:t> of the </a:t>
            </a:r>
            <a:r>
              <a:rPr lang="fr-CA" dirty="0" err="1" smtClean="0"/>
              <a:t>Whitecap</a:t>
            </a:r>
            <a:r>
              <a:rPr lang="fr-CA" dirty="0" smtClean="0"/>
              <a:t> option : </a:t>
            </a:r>
            <a:r>
              <a:rPr lang="fr-CA" dirty="0" err="1" smtClean="0"/>
              <a:t>less</a:t>
            </a:r>
            <a:r>
              <a:rPr lang="fr-CA" dirty="0" smtClean="0"/>
              <a:t> profit in the </a:t>
            </a:r>
            <a:r>
              <a:rPr lang="fr-CA" dirty="0" err="1" smtClean="0"/>
              <a:t>mid</a:t>
            </a:r>
            <a:r>
              <a:rPr lang="fr-CA" dirty="0" smtClean="0"/>
              <a:t> to long term</a:t>
            </a:r>
          </a:p>
          <a:p>
            <a:r>
              <a:rPr lang="fr-CA" dirty="0" err="1" smtClean="0"/>
              <a:t>Having</a:t>
            </a:r>
            <a:r>
              <a:rPr lang="fr-CA" dirty="0" smtClean="0"/>
              <a:t> to </a:t>
            </a:r>
            <a:r>
              <a:rPr lang="fr-CA" dirty="0" err="1" smtClean="0"/>
              <a:t>pay</a:t>
            </a:r>
            <a:r>
              <a:rPr lang="fr-CA" dirty="0" smtClean="0"/>
              <a:t> the $12,000 in consultation </a:t>
            </a:r>
            <a:r>
              <a:rPr lang="fr-CA" dirty="0" err="1" smtClean="0"/>
              <a:t>without</a:t>
            </a:r>
            <a:r>
              <a:rPr lang="fr-CA" dirty="0" smtClean="0"/>
              <a:t> </a:t>
            </a:r>
            <a:r>
              <a:rPr lang="fr-CA" dirty="0" err="1" smtClean="0"/>
              <a:t>implementing</a:t>
            </a:r>
            <a:r>
              <a:rPr lang="fr-CA" dirty="0" smtClean="0"/>
              <a:t> the solution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b="1" u="sng" dirty="0" err="1" smtClean="0"/>
              <a:t>Opportunities</a:t>
            </a:r>
            <a:endParaRPr lang="fr-CA" dirty="0" smtClean="0"/>
          </a:p>
          <a:p>
            <a:r>
              <a:rPr lang="fr-CA" dirty="0" err="1" smtClean="0"/>
              <a:t>Financing</a:t>
            </a:r>
            <a:r>
              <a:rPr lang="fr-CA" dirty="0" smtClean="0"/>
              <a:t> the more </a:t>
            </a:r>
            <a:r>
              <a:rPr lang="fr-CA" dirty="0" err="1" smtClean="0"/>
              <a:t>expensive</a:t>
            </a:r>
            <a:r>
              <a:rPr lang="fr-CA" dirty="0" smtClean="0"/>
              <a:t> (</a:t>
            </a:r>
            <a:r>
              <a:rPr lang="fr-CA" dirty="0" err="1" smtClean="0"/>
              <a:t>Whitecap</a:t>
            </a:r>
            <a:r>
              <a:rPr lang="fr-CA" dirty="0" smtClean="0"/>
              <a:t>) option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another</a:t>
            </a:r>
            <a:r>
              <a:rPr lang="fr-CA" dirty="0" smtClean="0"/>
              <a:t> one (Inspectlet)</a:t>
            </a:r>
          </a:p>
          <a:p>
            <a:r>
              <a:rPr lang="fr-CA" dirty="0" smtClean="0"/>
              <a:t>Open </a:t>
            </a:r>
            <a:r>
              <a:rPr lang="fr-CA" dirty="0" err="1" smtClean="0"/>
              <a:t>opportunities</a:t>
            </a:r>
            <a:r>
              <a:rPr lang="fr-CA" dirty="0" smtClean="0"/>
              <a:t> to </a:t>
            </a:r>
            <a:r>
              <a:rPr lang="fr-CA" dirty="0" err="1" smtClean="0"/>
              <a:t>compete</a:t>
            </a:r>
            <a:r>
              <a:rPr lang="fr-CA" dirty="0" smtClean="0"/>
              <a:t> in new </a:t>
            </a:r>
            <a:r>
              <a:rPr lang="fr-CA" dirty="0" err="1" smtClean="0"/>
              <a:t>crowded</a:t>
            </a:r>
            <a:r>
              <a:rPr lang="fr-CA" dirty="0" smtClean="0"/>
              <a:t> </a:t>
            </a:r>
            <a:r>
              <a:rPr lang="fr-CA" dirty="0" err="1" smtClean="0"/>
              <a:t>marketplaces</a:t>
            </a:r>
            <a:endParaRPr lang="fr-CA" dirty="0" smtClean="0"/>
          </a:p>
          <a:p>
            <a:r>
              <a:rPr lang="fr-CA" dirty="0" err="1" smtClean="0"/>
              <a:t>Possibility</a:t>
            </a:r>
            <a:r>
              <a:rPr lang="fr-CA" dirty="0" smtClean="0"/>
              <a:t> to </a:t>
            </a:r>
            <a:r>
              <a:rPr lang="fr-CA" dirty="0" err="1" smtClean="0"/>
              <a:t>sell</a:t>
            </a:r>
            <a:r>
              <a:rPr lang="fr-CA" dirty="0" smtClean="0"/>
              <a:t> the </a:t>
            </a:r>
            <a:r>
              <a:rPr lang="fr-CA" dirty="0" err="1" smtClean="0"/>
              <a:t>company</a:t>
            </a:r>
            <a:r>
              <a:rPr lang="fr-CA" dirty="0" smtClean="0"/>
              <a:t> for a </a:t>
            </a:r>
            <a:r>
              <a:rPr lang="fr-CA" dirty="0" err="1" smtClean="0"/>
              <a:t>higher</a:t>
            </a:r>
            <a:r>
              <a:rPr lang="fr-CA" dirty="0" smtClean="0"/>
              <a:t> value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17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0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" sz="3200" dirty="0"/>
              <a:t>Plan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" sz="1800" dirty="0" smtClean="0">
                <a:highlight>
                  <a:srgbClr val="FFFFFF"/>
                </a:highlight>
              </a:rPr>
              <a:t>Case </a:t>
            </a:r>
            <a:r>
              <a:rPr lang="fr" sz="1800" dirty="0">
                <a:highlight>
                  <a:srgbClr val="FFFFFF"/>
                </a:highlight>
              </a:rPr>
              <a:t>and Ultrabrand analysis</a:t>
            </a:r>
          </a:p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" sz="1800" dirty="0" smtClean="0">
                <a:highlight>
                  <a:srgbClr val="FFFFFF"/>
                </a:highlight>
              </a:rPr>
              <a:t>Increasing </a:t>
            </a:r>
            <a:r>
              <a:rPr lang="fr" sz="1800" dirty="0">
                <a:highlight>
                  <a:srgbClr val="FFFFFF"/>
                </a:highlight>
              </a:rPr>
              <a:t>needs of </a:t>
            </a:r>
            <a:r>
              <a:rPr lang="fr" sz="1800" dirty="0" smtClean="0">
                <a:highlight>
                  <a:srgbClr val="FFFFFF"/>
                </a:highlight>
              </a:rPr>
              <a:t>web </a:t>
            </a:r>
            <a:r>
              <a:rPr lang="fr" sz="1800" dirty="0">
                <a:highlight>
                  <a:srgbClr val="FFFFFF"/>
                </a:highlight>
              </a:rPr>
              <a:t>analytics</a:t>
            </a:r>
          </a:p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" sz="1800" dirty="0" smtClean="0">
                <a:highlight>
                  <a:srgbClr val="FFFFFF"/>
                </a:highlight>
              </a:rPr>
              <a:t>Descriptions </a:t>
            </a:r>
            <a:r>
              <a:rPr lang="fr" sz="1800" dirty="0">
                <a:highlight>
                  <a:srgbClr val="FFFFFF"/>
                </a:highlight>
              </a:rPr>
              <a:t>of the 3 options :</a:t>
            </a:r>
          </a:p>
          <a:p>
            <a:pPr marL="971550" lvl="0" indent="-28575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Inspectlet </a:t>
            </a: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: White-Label</a:t>
            </a:r>
            <a:endParaRPr lang="fr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971550" lvl="0" indent="-28575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Whitecap : Custom-built</a:t>
            </a:r>
          </a:p>
          <a:p>
            <a:pPr marL="971550" lvl="0" indent="-28575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BI </a:t>
            </a: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nalyst solution</a:t>
            </a:r>
            <a:endParaRPr lang="fr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228600" lvl="0" indent="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None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4. </a:t>
            </a:r>
            <a:r>
              <a:rPr lang="fr" sz="1800" dirty="0" smtClean="0">
                <a:highlight>
                  <a:srgbClr val="FFFFFF"/>
                </a:highlight>
              </a:rPr>
              <a:t>Recommandation</a:t>
            </a:r>
          </a:p>
          <a:p>
            <a:pPr marL="228600" lvl="0" indent="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None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5. </a:t>
            </a:r>
            <a:r>
              <a:rPr lang="fr" sz="1800" b="1" dirty="0" smtClean="0">
                <a:solidFill>
                  <a:srgbClr val="FF0000"/>
                </a:solidFill>
                <a:highlight>
                  <a:srgbClr val="FFFFFF"/>
                </a:highlight>
              </a:rPr>
              <a:t>Implementation and Action planning</a:t>
            </a:r>
          </a:p>
          <a:p>
            <a:endParaRPr lang="fr-CA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18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7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5. Implementation and Action planning</a:t>
            </a:r>
            <a:endParaRPr lang="fr-CA" sz="3200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19643" t="18831" r="21510" b="11802"/>
          <a:stretch/>
        </p:blipFill>
        <p:spPr>
          <a:xfrm>
            <a:off x="2451522" y="1155792"/>
            <a:ext cx="5244662" cy="3475755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19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0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fr" sz="3200" dirty="0"/>
              <a:t>ESG-UQAM University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FED1CB5-0B98-49AC-8ED7-FE2BF62717F7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Shape 63"/>
          <p:cNvPicPr preferRelativeResize="0"/>
          <p:nvPr>
            <p:custDataLst>
              <p:tags r:id="rId4"/>
            </p:custDataLst>
          </p:nvPr>
        </p:nvPicPr>
        <p:blipFill>
          <a:blip r:embed="rId6">
            <a:alphaModFix/>
          </a:blip>
          <a:stretch>
            <a:fillRect/>
          </a:stretch>
        </p:blipFill>
        <p:spPr>
          <a:xfrm>
            <a:off x="982857" y="1099021"/>
            <a:ext cx="8019627" cy="36914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01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" sz="3200" dirty="0"/>
              <a:t>Plan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" sz="1800" b="1" dirty="0" smtClean="0">
                <a:solidFill>
                  <a:srgbClr val="FF0000"/>
                </a:solidFill>
                <a:highlight>
                  <a:srgbClr val="FFFFFF"/>
                </a:highlight>
              </a:rPr>
              <a:t>Case </a:t>
            </a:r>
            <a:r>
              <a:rPr lang="fr" sz="1800" b="1" dirty="0">
                <a:solidFill>
                  <a:srgbClr val="FF0000"/>
                </a:solidFill>
                <a:highlight>
                  <a:srgbClr val="FFFFFF"/>
                </a:highlight>
              </a:rPr>
              <a:t>and Ultrabrand analysis</a:t>
            </a:r>
          </a:p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Increasing </a:t>
            </a: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needs of </a:t>
            </a: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web </a:t>
            </a: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analytics</a:t>
            </a:r>
          </a:p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Descriptions </a:t>
            </a: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of the 3 options :</a:t>
            </a:r>
          </a:p>
          <a:p>
            <a:pPr marL="971550" lvl="0" indent="-28575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Inspectlet </a:t>
            </a: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: White-Label</a:t>
            </a:r>
            <a:endParaRPr lang="fr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971550" lvl="0" indent="-28575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Whitecap : Custom-built</a:t>
            </a:r>
          </a:p>
          <a:p>
            <a:pPr marL="971550" lvl="0" indent="-28575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BI </a:t>
            </a: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nalyst solution</a:t>
            </a:r>
            <a:endParaRPr lang="fr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228600" lvl="0" indent="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None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4. Recommandation</a:t>
            </a:r>
          </a:p>
          <a:p>
            <a:pPr marL="228600" lvl="0" indent="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None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5. Implementation and Action planning</a:t>
            </a:r>
          </a:p>
          <a:p>
            <a:endParaRPr lang="fr-CA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7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" sz="3200" dirty="0"/>
              <a:t>Ultrabrand Ltd.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03350" y="1200151"/>
            <a:ext cx="7416800" cy="3546020"/>
          </a:xfrm>
        </p:spPr>
        <p:txBody>
          <a:bodyPr>
            <a:noAutofit/>
          </a:bodyPr>
          <a:lstStyle/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Creation in </a:t>
            </a:r>
            <a:r>
              <a:rPr lang="fr-CA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J</a:t>
            </a: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anuary </a:t>
            </a: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2010 </a:t>
            </a:r>
          </a:p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Net income of 95,000$ in 2014</a:t>
            </a:r>
          </a:p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More than 75% of customers are in the USA, the rest are in Canada</a:t>
            </a:r>
          </a:p>
          <a:p>
            <a:pPr marL="457200" lvl="0" indent="-228600" algn="just"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High-end brand image, charge $15,000 per site (competitors $2,000)</a:t>
            </a:r>
          </a:p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Increasing </a:t>
            </a: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needs </a:t>
            </a: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for web analytics in website development</a:t>
            </a:r>
          </a:p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5 areas of digital branding</a:t>
            </a:r>
          </a:p>
          <a:p>
            <a:pPr marL="914400" lvl="1" indent="-3429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Web design</a:t>
            </a:r>
          </a:p>
          <a:p>
            <a:pPr marL="914400" lvl="1" indent="-3429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Content Management</a:t>
            </a:r>
          </a:p>
          <a:p>
            <a:pPr marL="914400" lvl="1" indent="-3429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Web analytics and reporting solutions</a:t>
            </a:r>
          </a:p>
          <a:p>
            <a:pPr marL="914400" lvl="1" indent="-3429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Software and app development</a:t>
            </a:r>
          </a:p>
          <a:p>
            <a:pPr marL="914400" lvl="1" indent="-3429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Voiceover </a:t>
            </a: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services</a:t>
            </a:r>
            <a:endParaRPr lang="fr" sz="18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" sz="3200" dirty="0"/>
              <a:t>Plan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" sz="1800" dirty="0" smtClean="0">
                <a:highlight>
                  <a:srgbClr val="FFFFFF"/>
                </a:highlight>
              </a:rPr>
              <a:t>Case </a:t>
            </a:r>
            <a:r>
              <a:rPr lang="fr" sz="1800" dirty="0">
                <a:highlight>
                  <a:srgbClr val="FFFFFF"/>
                </a:highlight>
              </a:rPr>
              <a:t>and Ultrabrand analysis</a:t>
            </a:r>
          </a:p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" sz="1800" b="1" dirty="0" smtClean="0">
                <a:solidFill>
                  <a:srgbClr val="FF0000"/>
                </a:solidFill>
                <a:highlight>
                  <a:srgbClr val="FFFFFF"/>
                </a:highlight>
              </a:rPr>
              <a:t>Increasing </a:t>
            </a:r>
            <a:r>
              <a:rPr lang="fr" sz="1800" b="1" dirty="0">
                <a:solidFill>
                  <a:srgbClr val="FF0000"/>
                </a:solidFill>
                <a:highlight>
                  <a:srgbClr val="FFFFFF"/>
                </a:highlight>
              </a:rPr>
              <a:t>needs of </a:t>
            </a:r>
            <a:r>
              <a:rPr lang="fr" sz="1800" b="1" dirty="0" smtClean="0">
                <a:solidFill>
                  <a:srgbClr val="FF0000"/>
                </a:solidFill>
                <a:highlight>
                  <a:srgbClr val="FFFFFF"/>
                </a:highlight>
              </a:rPr>
              <a:t>web </a:t>
            </a:r>
            <a:r>
              <a:rPr lang="fr" sz="1800" b="1" dirty="0">
                <a:solidFill>
                  <a:srgbClr val="FF0000"/>
                </a:solidFill>
                <a:highlight>
                  <a:srgbClr val="FFFFFF"/>
                </a:highlight>
              </a:rPr>
              <a:t>analytics</a:t>
            </a:r>
          </a:p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Descriptions </a:t>
            </a: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of the 3 options :</a:t>
            </a:r>
          </a:p>
          <a:p>
            <a:pPr marL="971550" lvl="0" indent="-28575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Inspectlet </a:t>
            </a: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: White-Label</a:t>
            </a:r>
            <a:endParaRPr lang="fr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971550" lvl="0" indent="-28575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Whitecap : Custom-built</a:t>
            </a:r>
          </a:p>
          <a:p>
            <a:pPr marL="971550" lvl="0" indent="-28575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BI </a:t>
            </a: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nalyst solution</a:t>
            </a:r>
            <a:endParaRPr lang="fr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228600" lvl="0" indent="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None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4. Recommandation</a:t>
            </a:r>
          </a:p>
          <a:p>
            <a:pPr marL="228600" lvl="0" indent="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None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5. Implementation and Action planning</a:t>
            </a:r>
          </a:p>
          <a:p>
            <a:endParaRPr lang="fr-CA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76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" sz="3200" dirty="0"/>
              <a:t>Web Analytics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en-US" sz="1800" dirty="0">
                <a:solidFill>
                  <a:srgbClr val="000000"/>
                </a:solidFill>
              </a:rPr>
              <a:t>Give a competitive advantage in terms of consumer behavior 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en-US" sz="1800" dirty="0" smtClean="0">
                <a:solidFill>
                  <a:srgbClr val="000000"/>
                </a:solidFill>
              </a:rPr>
              <a:t>Reporting </a:t>
            </a:r>
            <a:r>
              <a:rPr lang="en-US" sz="1800" dirty="0">
                <a:solidFill>
                  <a:srgbClr val="000000"/>
                </a:solidFill>
              </a:rPr>
              <a:t>capabilities that can provide major insights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en-US" sz="1800" dirty="0">
                <a:solidFill>
                  <a:srgbClr val="000000"/>
                </a:solidFill>
              </a:rPr>
              <a:t>KPI : 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1057275" lvl="2" indent="-228600">
              <a:spcBef>
                <a:spcPts val="0"/>
              </a:spcBef>
              <a:buClr>
                <a:srgbClr val="000000"/>
              </a:buClr>
            </a:pPr>
            <a:r>
              <a:rPr lang="en-US" dirty="0" smtClean="0">
                <a:solidFill>
                  <a:srgbClr val="000000"/>
                </a:solidFill>
              </a:rPr>
              <a:t>Conversion rates </a:t>
            </a:r>
          </a:p>
          <a:p>
            <a:pPr marL="1057275" lvl="2" indent="-228600">
              <a:spcBef>
                <a:spcPts val="0"/>
              </a:spcBef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</a:rPr>
              <a:t>V</a:t>
            </a:r>
            <a:r>
              <a:rPr lang="en-US" dirty="0" smtClean="0">
                <a:solidFill>
                  <a:srgbClr val="000000"/>
                </a:solidFill>
              </a:rPr>
              <a:t>isitors</a:t>
            </a:r>
            <a:endParaRPr lang="en-US" dirty="0" smtClean="0">
              <a:solidFill>
                <a:srgbClr val="000000"/>
              </a:solidFill>
            </a:endParaRPr>
          </a:p>
          <a:p>
            <a:pPr marL="1057275" lvl="2" indent="-228600">
              <a:spcBef>
                <a:spcPts val="0"/>
              </a:spcBef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raffic </a:t>
            </a:r>
            <a:r>
              <a:rPr lang="en-US" dirty="0" smtClean="0">
                <a:solidFill>
                  <a:srgbClr val="000000"/>
                </a:solidFill>
              </a:rPr>
              <a:t>sources</a:t>
            </a:r>
          </a:p>
          <a:p>
            <a:pPr marL="1057275" lvl="2" indent="-228600">
              <a:spcBef>
                <a:spcPts val="0"/>
              </a:spcBef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ost </a:t>
            </a:r>
            <a:r>
              <a:rPr lang="en-US" dirty="0">
                <a:solidFill>
                  <a:srgbClr val="000000"/>
                </a:solidFill>
              </a:rPr>
              <a:t>analysis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en-US" sz="1800" dirty="0">
                <a:solidFill>
                  <a:srgbClr val="000000"/>
                </a:solidFill>
              </a:rPr>
              <a:t>Increase decision making process for marketing goals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en-US" sz="1800" dirty="0" smtClean="0">
                <a:solidFill>
                  <a:srgbClr val="000000"/>
                </a:solidFill>
              </a:rPr>
              <a:t>84</a:t>
            </a:r>
            <a:r>
              <a:rPr lang="en-US" sz="1800" dirty="0">
                <a:solidFill>
                  <a:srgbClr val="000000"/>
                </a:solidFill>
              </a:rPr>
              <a:t>% of American businesses are using some form of web analytics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33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" sz="3200" dirty="0"/>
              <a:t>Web analytics at Ultrabrand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685800" lvl="0" indent="-342900" algn="just">
              <a:spcBef>
                <a:spcPts val="0"/>
              </a:spcBef>
              <a:buClr>
                <a:srgbClr val="000000"/>
              </a:buClr>
              <a:buSzPct val="100000"/>
              <a:buFont typeface="Arial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Approximately, 50% of Ultrabrand’s clients indicated that they wanted web analytics</a:t>
            </a:r>
          </a:p>
          <a:p>
            <a:pPr marL="685800" lvl="0" indent="-342900" algn="just">
              <a:spcBef>
                <a:spcPts val="0"/>
              </a:spcBef>
              <a:buClr>
                <a:srgbClr val="000000"/>
              </a:buClr>
              <a:buSzPct val="100000"/>
              <a:buFont typeface="Arial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Possibilities of losing a big client : Xu-Dermatology</a:t>
            </a:r>
          </a:p>
          <a:p>
            <a:pPr marL="685800" lvl="0" indent="-342900" algn="just">
              <a:spcBef>
                <a:spcPts val="0"/>
              </a:spcBef>
              <a:buClr>
                <a:srgbClr val="000000"/>
              </a:buClr>
              <a:buSzPct val="100000"/>
              <a:buFont typeface="Arial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Potential revenue $15,000 for every potential client that look their business elsewhere</a:t>
            </a:r>
          </a:p>
          <a:p>
            <a:pPr marL="685800" lvl="0" indent="-342900" algn="just">
              <a:spcBef>
                <a:spcPts val="0"/>
              </a:spcBef>
              <a:buClr>
                <a:srgbClr val="000000"/>
              </a:buClr>
              <a:buSzPct val="100000"/>
              <a:buFont typeface="Arial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Lacklust</a:t>
            </a:r>
            <a:r>
              <a:rPr lang="fr-CA" sz="1800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re</a:t>
            </a: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of Google Analytics:</a:t>
            </a:r>
          </a:p>
          <a:p>
            <a:pPr marL="985838" lvl="1" indent="-342900" algn="just">
              <a:spcBef>
                <a:spcPts val="0"/>
              </a:spcBef>
              <a:buClr>
                <a:srgbClr val="000000"/>
              </a:buClr>
              <a:buSzPct val="100000"/>
              <a:buFont typeface="Arial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Very difficult to use and interpret</a:t>
            </a:r>
          </a:p>
          <a:p>
            <a:pPr marL="985838" lvl="1" indent="-342900" algn="just">
              <a:spcBef>
                <a:spcPts val="0"/>
              </a:spcBef>
              <a:buClr>
                <a:srgbClr val="000000"/>
              </a:buClr>
              <a:buSzPct val="100000"/>
              <a:buFont typeface="Arial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Overwhelming user interface</a:t>
            </a:r>
          </a:p>
          <a:p>
            <a:pPr marL="985838" lvl="1" indent="-342900" algn="just">
              <a:spcBef>
                <a:spcPts val="0"/>
              </a:spcBef>
              <a:buClr>
                <a:srgbClr val="000000"/>
              </a:buClr>
              <a:buSzPct val="100000"/>
              <a:buFont typeface="Arial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Limited functionality</a:t>
            </a:r>
            <a:endParaRPr lang="fr" sz="18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" sz="3200" dirty="0"/>
              <a:t>Plan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" sz="1800" dirty="0" smtClean="0">
                <a:highlight>
                  <a:srgbClr val="FFFFFF"/>
                </a:highlight>
              </a:rPr>
              <a:t>Case </a:t>
            </a:r>
            <a:r>
              <a:rPr lang="fr" sz="1800" dirty="0">
                <a:highlight>
                  <a:srgbClr val="FFFFFF"/>
                </a:highlight>
              </a:rPr>
              <a:t>and Ultrabrand analysis</a:t>
            </a:r>
          </a:p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" sz="1800" dirty="0" smtClean="0">
                <a:highlight>
                  <a:srgbClr val="FFFFFF"/>
                </a:highlight>
              </a:rPr>
              <a:t>Increasing </a:t>
            </a:r>
            <a:r>
              <a:rPr lang="fr" sz="1800" dirty="0">
                <a:highlight>
                  <a:srgbClr val="FFFFFF"/>
                </a:highlight>
              </a:rPr>
              <a:t>needs of </a:t>
            </a:r>
            <a:r>
              <a:rPr lang="fr" sz="1800" dirty="0" smtClean="0">
                <a:highlight>
                  <a:srgbClr val="FFFFFF"/>
                </a:highlight>
              </a:rPr>
              <a:t>web </a:t>
            </a:r>
            <a:r>
              <a:rPr lang="fr" sz="1800" dirty="0">
                <a:highlight>
                  <a:srgbClr val="FFFFFF"/>
                </a:highlight>
              </a:rPr>
              <a:t>analytics</a:t>
            </a:r>
          </a:p>
          <a:p>
            <a:pPr marL="457200" lvl="0" indent="-2286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" sz="1800" b="1" dirty="0" smtClean="0">
                <a:solidFill>
                  <a:srgbClr val="FF0000"/>
                </a:solidFill>
                <a:highlight>
                  <a:srgbClr val="FFFFFF"/>
                </a:highlight>
              </a:rPr>
              <a:t>Descriptions </a:t>
            </a:r>
            <a:r>
              <a:rPr lang="fr" sz="1800" b="1" dirty="0">
                <a:solidFill>
                  <a:srgbClr val="FF0000"/>
                </a:solidFill>
                <a:highlight>
                  <a:srgbClr val="FFFFFF"/>
                </a:highlight>
              </a:rPr>
              <a:t>of the 3 options :</a:t>
            </a:r>
          </a:p>
          <a:p>
            <a:pPr marL="971550" lvl="0" indent="-28575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Inspectlet </a:t>
            </a: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: White-Label</a:t>
            </a:r>
            <a:endParaRPr lang="fr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971550" lvl="0" indent="-28575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Whitecap : Custom-built</a:t>
            </a:r>
          </a:p>
          <a:p>
            <a:pPr marL="971550" lvl="0" indent="-28575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BI </a:t>
            </a:r>
            <a:r>
              <a:rPr lang="fr" sz="1800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nalyst solution</a:t>
            </a:r>
            <a:endParaRPr lang="fr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228600" lvl="0" indent="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None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4. </a:t>
            </a:r>
            <a:r>
              <a:rPr lang="fr" sz="1800" dirty="0" smtClean="0">
                <a:highlight>
                  <a:srgbClr val="FFFFFF"/>
                </a:highlight>
              </a:rPr>
              <a:t>Recommandation</a:t>
            </a:r>
          </a:p>
          <a:p>
            <a:pPr marL="228600" lvl="0" indent="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None/>
            </a:pPr>
            <a:r>
              <a:rPr lang="fr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5. Implementation and Action planning</a:t>
            </a:r>
          </a:p>
          <a:p>
            <a:endParaRPr lang="fr-CA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42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" sz="3200" dirty="0" smtClean="0"/>
              <a:t>Inspectlet : White-Label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000000"/>
                </a:solidFill>
                <a:highlight>
                  <a:srgbClr val="FFFFFF"/>
                </a:highlight>
              </a:rPr>
              <a:t>Advantages</a:t>
            </a:r>
          </a:p>
          <a:p>
            <a:pPr lvl="0">
              <a:spcBef>
                <a:spcPts val="0"/>
              </a:spcBef>
              <a:buNone/>
            </a:pPr>
            <a:endParaRPr lang="en-US" b="1" u="sng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Used by some of the most popular website in the world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Represent a great cost/revenue ratio on the short term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under 2 years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Quick installation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No annual subscription required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Offers a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complete service support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>
              <a:spcBef>
                <a:spcPts val="0"/>
              </a:spcBef>
            </a:pPr>
            <a:endParaRPr lang="en-US" dirty="0" smtClean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5037F2-DC85-406A-A4EA-1E681A25B4F8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7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TM04033927[[fn=Grand événement]]</Template>
  <TotalTime>602</TotalTime>
  <Words>789</Words>
  <Application>Microsoft Office PowerPoint</Application>
  <PresentationFormat>Affichage à l'écran (16:9)</PresentationFormat>
  <Paragraphs>163</Paragraphs>
  <Slides>19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Helvetica</vt:lpstr>
      <vt:lpstr>Conception personnalisée</vt:lpstr>
      <vt:lpstr>Ultrabrand’s Journey to a Smarter Web Analytics Product Offering</vt:lpstr>
      <vt:lpstr>ESG-UQAM University</vt:lpstr>
      <vt:lpstr>Plan</vt:lpstr>
      <vt:lpstr>Ultrabrand Ltd.</vt:lpstr>
      <vt:lpstr>Plan</vt:lpstr>
      <vt:lpstr>Web Analytics</vt:lpstr>
      <vt:lpstr>Web analytics at Ultrabrand</vt:lpstr>
      <vt:lpstr>Plan</vt:lpstr>
      <vt:lpstr>Inspectlet : White-Label</vt:lpstr>
      <vt:lpstr>Inspectlet : White-Label</vt:lpstr>
      <vt:lpstr>Whitecap : Custom built</vt:lpstr>
      <vt:lpstr>Whitecap : Custom built</vt:lpstr>
      <vt:lpstr>BI analyst solution</vt:lpstr>
      <vt:lpstr>Plan</vt:lpstr>
      <vt:lpstr>Recommendation – Short term</vt:lpstr>
      <vt:lpstr>Recommendation – Mid to long term</vt:lpstr>
      <vt:lpstr>Challenges/risks turn into opportunities</vt:lpstr>
      <vt:lpstr>Plan</vt:lpstr>
      <vt:lpstr>5. Implementation and Action planning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Ultrabrand’s Journey to a Smarter Web Analytics Product Offering</dc:title>
  <cp:lastModifiedBy>Alexandre Corbeil</cp:lastModifiedBy>
  <cp:revision>49</cp:revision>
  <dcterms:modified xsi:type="dcterms:W3CDTF">2017-02-28T23:30:46Z</dcterms:modified>
</cp:coreProperties>
</file>